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1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ibitkaribaev7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SCR-27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Very_Large_Arra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5%D0%B1%D0%BE-%D0%9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692696"/>
            <a:ext cx="7772400" cy="1658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/>
              <a:t>Антенна-фидерлік құрылғылар және электромагниттік толқындардың таралуы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2852936"/>
            <a:ext cx="64008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11-лекция. Антенналқ торлар </a:t>
            </a:r>
          </a:p>
          <a:p>
            <a:endParaRPr lang="kk-KZ" dirty="0"/>
          </a:p>
          <a:p>
            <a:endParaRPr lang="kk-KZ" dirty="0"/>
          </a:p>
          <a:p>
            <a:r>
              <a:rPr lang="kk-KZ" dirty="0"/>
              <a:t>Карибаев Бейбит Абдирбекович</a:t>
            </a:r>
          </a:p>
          <a:p>
            <a:r>
              <a:rPr lang="en-US" dirty="0">
                <a:hlinkClick r:id="rId2"/>
              </a:rPr>
              <a:t>beibitkaribaev7@gmail.com</a:t>
            </a:r>
            <a:r>
              <a:rPr lang="kk-KZ" dirty="0"/>
              <a:t> 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4F64E3-0D50-45ED-A5B8-7D1CDB99E5BE}" type="datetime1">
              <a:rPr lang="ru-RU" smtClean="0"/>
              <a:t>17.11.2022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4466C-67D1-3ADB-32F2-3FB55A18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Кеңістікте</a:t>
            </a:r>
            <a:r>
              <a:rPr lang="ru-RU" dirty="0"/>
              <a:t> </a:t>
            </a:r>
            <a:r>
              <a:rPr lang="ru-RU" dirty="0" err="1"/>
              <a:t>максималды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(</a:t>
            </a:r>
            <a:r>
              <a:rPr lang="ru-RU" dirty="0" err="1"/>
              <a:t>қабылдау</a:t>
            </a:r>
            <a:r>
              <a:rPr lang="ru-RU" dirty="0"/>
              <a:t>) </a:t>
            </a:r>
            <a:r>
              <a:rPr lang="ru-RU" dirty="0" err="1"/>
              <a:t>бағыты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:</a:t>
            </a:r>
            <a:br>
              <a:rPr lang="ru-RU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BD3981-E96F-6D03-5B22-A6E3C0607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− </a:t>
            </a:r>
            <a:r>
              <a:rPr lang="ru-RU" dirty="0" err="1"/>
              <a:t>көлденең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(</a:t>
            </a:r>
            <a:r>
              <a:rPr lang="ru-RU" dirty="0" err="1"/>
              <a:t>қабылдау</a:t>
            </a:r>
            <a:r>
              <a:rPr lang="ru-RU" dirty="0"/>
              <a:t>). </a:t>
            </a:r>
            <a:r>
              <a:rPr lang="ru-RU" dirty="0" err="1"/>
              <a:t>Олардың</a:t>
            </a:r>
            <a:r>
              <a:rPr lang="ru-RU" dirty="0"/>
              <a:t> БД-</a:t>
            </a:r>
            <a:r>
              <a:rPr lang="ru-RU" dirty="0" err="1"/>
              <a:t>сының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жапырақшасы</a:t>
            </a:r>
            <a:r>
              <a:rPr lang="ru-RU" dirty="0"/>
              <a:t> </a:t>
            </a:r>
            <a:r>
              <a:rPr lang="ru-RU" dirty="0" err="1"/>
              <a:t>элементтердің</a:t>
            </a:r>
            <a:r>
              <a:rPr lang="ru-RU" dirty="0"/>
              <a:t> </a:t>
            </a:r>
            <a:r>
              <a:rPr lang="ru-RU" dirty="0" err="1"/>
              <a:t>орналасу</a:t>
            </a:r>
            <a:r>
              <a:rPr lang="ru-RU" dirty="0"/>
              <a:t> </a:t>
            </a:r>
            <a:r>
              <a:rPr lang="ru-RU" dirty="0" err="1"/>
              <a:t>сызығына</a:t>
            </a:r>
            <a:r>
              <a:rPr lang="ru-RU" dirty="0"/>
              <a:t> перпендикуляр </a:t>
            </a:r>
            <a:r>
              <a:rPr lang="ru-RU" dirty="0" err="1"/>
              <a:t>бағытталған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− </a:t>
            </a:r>
            <a:r>
              <a:rPr lang="ru-RU" dirty="0" err="1"/>
              <a:t>осьтік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(</a:t>
            </a:r>
            <a:r>
              <a:rPr lang="ru-RU" dirty="0" err="1"/>
              <a:t>қабылдау</a:t>
            </a:r>
            <a:r>
              <a:rPr lang="ru-RU" dirty="0"/>
              <a:t>). БД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лобы</a:t>
            </a:r>
            <a:r>
              <a:rPr lang="ru-RU" dirty="0"/>
              <a:t> </a:t>
            </a:r>
            <a:r>
              <a:rPr lang="ru-RU" dirty="0" err="1"/>
              <a:t>эмитенттердің</a:t>
            </a:r>
            <a:r>
              <a:rPr lang="ru-RU" dirty="0"/>
              <a:t> </a:t>
            </a:r>
            <a:r>
              <a:rPr lang="ru-RU" dirty="0" err="1"/>
              <a:t>орналасу</a:t>
            </a:r>
            <a:r>
              <a:rPr lang="ru-RU" dirty="0"/>
              <a:t> </a:t>
            </a:r>
            <a:r>
              <a:rPr lang="ru-RU" dirty="0" err="1"/>
              <a:t>сызығы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− </a:t>
            </a:r>
            <a:r>
              <a:rPr lang="ru-RU" dirty="0" err="1"/>
              <a:t>көлбеу</a:t>
            </a:r>
            <a:r>
              <a:rPr lang="ru-RU" dirty="0"/>
              <a:t> </a:t>
            </a:r>
            <a:r>
              <a:rPr lang="ru-RU" dirty="0" err="1"/>
              <a:t>сәулеленудің</a:t>
            </a:r>
            <a:r>
              <a:rPr lang="ru-RU" dirty="0"/>
              <a:t> АТ (</a:t>
            </a:r>
            <a:r>
              <a:rPr lang="ru-RU" dirty="0" err="1"/>
              <a:t>қабылдау</a:t>
            </a:r>
            <a:r>
              <a:rPr lang="ru-RU" dirty="0"/>
              <a:t>).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9117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0F3D6-20AD-2448-249F-CB50478D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2300-EA37-376B-4492-234955544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F14637-F64E-34E0-FECF-229A0177F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50" y="1772816"/>
            <a:ext cx="8460432" cy="30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2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1DA25-34E9-D908-EB51-2705CB75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51304" cy="1570186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kk-KZ" dirty="0"/>
              <a:t>Т-лар</a:t>
            </a:r>
            <a:r>
              <a:rPr lang="en-US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антенналарға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артықшылықтарға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:</a:t>
            </a:r>
            <a:br>
              <a:rPr lang="ru-RU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D16FD5-D372-E511-5935-E41CEFC2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556792"/>
            <a:ext cx="9001000" cy="50265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err="1"/>
              <a:t>Электрлік</a:t>
            </a:r>
            <a:r>
              <a:rPr lang="ru-RU" sz="2800" dirty="0"/>
              <a:t> </a:t>
            </a:r>
            <a:r>
              <a:rPr lang="ru-RU" sz="2800" dirty="0" err="1"/>
              <a:t>сканерлеуді</a:t>
            </a:r>
            <a:r>
              <a:rPr lang="ru-RU" sz="2800" dirty="0"/>
              <a:t> </a:t>
            </a:r>
            <a:r>
              <a:rPr lang="ru-RU" sz="2800" dirty="0" err="1"/>
              <a:t>қолдану</a:t>
            </a:r>
            <a:r>
              <a:rPr lang="ru-RU" sz="2800" dirty="0"/>
              <a:t> </a:t>
            </a:r>
            <a:r>
              <a:rPr lang="ru-RU" sz="2800" dirty="0" err="1"/>
              <a:t>мүмкіндіктері</a:t>
            </a:r>
            <a:r>
              <a:rPr lang="ru-RU" sz="2800" dirty="0"/>
              <a:t> (</a:t>
            </a:r>
            <a:r>
              <a:rPr lang="ru-RU" sz="2800" dirty="0" err="1"/>
              <a:t>антеннаның</a:t>
            </a:r>
            <a:r>
              <a:rPr lang="ru-RU" sz="2800" dirty="0"/>
              <a:t> </a:t>
            </a:r>
            <a:r>
              <a:rPr lang="ru-RU" sz="2800" dirty="0" err="1"/>
              <a:t>орнын</a:t>
            </a:r>
            <a:r>
              <a:rPr lang="ru-RU" sz="2800" dirty="0"/>
              <a:t> </a:t>
            </a:r>
            <a:r>
              <a:rPr lang="ru-RU" sz="2800" dirty="0" err="1"/>
              <a:t>физикалық</a:t>
            </a:r>
            <a:r>
              <a:rPr lang="ru-RU" sz="2800" dirty="0"/>
              <a:t> </a:t>
            </a:r>
            <a:r>
              <a:rPr lang="ru-RU" sz="2800" dirty="0" err="1"/>
              <a:t>түрде</a:t>
            </a:r>
            <a:r>
              <a:rPr lang="ru-RU" sz="2800" dirty="0"/>
              <a:t> </a:t>
            </a:r>
            <a:r>
              <a:rPr lang="ru-RU" sz="2800" dirty="0" err="1"/>
              <a:t>өзгертпей</a:t>
            </a:r>
            <a:r>
              <a:rPr lang="ru-RU" sz="2800" dirty="0"/>
              <a:t> </a:t>
            </a:r>
            <a:r>
              <a:rPr lang="ru-RU" sz="2800" dirty="0" err="1"/>
              <a:t>кеңістікте</a:t>
            </a:r>
            <a:r>
              <a:rPr lang="ru-RU" sz="2800" dirty="0"/>
              <a:t> </a:t>
            </a:r>
            <a:r>
              <a:rPr lang="ru-RU" sz="2800" dirty="0" err="1"/>
              <a:t>сәуленің</a:t>
            </a:r>
            <a:r>
              <a:rPr lang="ru-RU" sz="2800" dirty="0"/>
              <a:t> </a:t>
            </a:r>
            <a:r>
              <a:rPr lang="ru-RU" sz="2800" dirty="0" err="1"/>
              <a:t>қозғалысы</a:t>
            </a:r>
            <a:r>
              <a:rPr lang="ru-RU" sz="2800" dirty="0"/>
              <a:t>);</a:t>
            </a:r>
          </a:p>
          <a:p>
            <a:pPr marL="0" indent="0" algn="just">
              <a:buNone/>
            </a:pPr>
            <a:r>
              <a:rPr lang="ru-RU" sz="2800" dirty="0" err="1"/>
              <a:t>қарапайым</a:t>
            </a:r>
            <a:r>
              <a:rPr lang="ru-RU" sz="2800" dirty="0"/>
              <a:t> </a:t>
            </a:r>
            <a:r>
              <a:rPr lang="ru-RU" sz="2800" dirty="0" err="1"/>
              <a:t>радиатормен</a:t>
            </a:r>
            <a:r>
              <a:rPr lang="ru-RU" sz="2800" dirty="0"/>
              <a:t> </a:t>
            </a:r>
            <a:r>
              <a:rPr lang="ru-RU" sz="2800" dirty="0" err="1"/>
              <a:t>салыстырғанда</a:t>
            </a:r>
            <a:r>
              <a:rPr lang="ru-RU" sz="2800" dirty="0"/>
              <a:t> </a:t>
            </a:r>
            <a:r>
              <a:rPr lang="ru-RU" sz="2800" dirty="0" err="1"/>
              <a:t>антеннаның</a:t>
            </a:r>
            <a:r>
              <a:rPr lang="ru-RU" sz="2800" dirty="0"/>
              <a:t> </a:t>
            </a:r>
            <a:r>
              <a:rPr lang="ru-RU" sz="2800" dirty="0" err="1"/>
              <a:t>күшейту</a:t>
            </a:r>
            <a:r>
              <a:rPr lang="ru-RU" sz="2800" dirty="0"/>
              <a:t> </a:t>
            </a:r>
            <a:r>
              <a:rPr lang="ru-RU" sz="2800" dirty="0" err="1"/>
              <a:t>коэффициентін</a:t>
            </a:r>
            <a:r>
              <a:rPr lang="ru-RU" sz="2800" dirty="0"/>
              <a:t> </a:t>
            </a:r>
            <a:r>
              <a:rPr lang="ru-RU" sz="2800" dirty="0" err="1"/>
              <a:t>арттыру</a:t>
            </a:r>
            <a:r>
              <a:rPr lang="ru-RU" sz="2800" dirty="0"/>
              <a:t>;</a:t>
            </a:r>
          </a:p>
          <a:p>
            <a:pPr marL="0" indent="0" algn="just">
              <a:buNone/>
            </a:pPr>
            <a:r>
              <a:rPr lang="ru-RU" sz="2800" dirty="0" err="1"/>
              <a:t>Күрделі</a:t>
            </a:r>
            <a:r>
              <a:rPr lang="ru-RU" sz="2800" dirty="0"/>
              <a:t> </a:t>
            </a:r>
            <a:r>
              <a:rPr lang="ru-RU" sz="2800" dirty="0" err="1"/>
              <a:t>пішінді</a:t>
            </a:r>
            <a:r>
              <a:rPr lang="ru-RU" sz="2800" dirty="0"/>
              <a:t> </a:t>
            </a:r>
            <a:r>
              <a:rPr lang="ru-RU" sz="2800" dirty="0" err="1"/>
              <a:t>сәулелену</a:t>
            </a:r>
            <a:r>
              <a:rPr lang="ru-RU" sz="2800" dirty="0"/>
              <a:t> </a:t>
            </a:r>
            <a:r>
              <a:rPr lang="ru-RU" sz="2800" dirty="0" err="1"/>
              <a:t>үлгісін</a:t>
            </a:r>
            <a:r>
              <a:rPr lang="ru-RU" sz="2800" dirty="0"/>
              <a:t> </a:t>
            </a:r>
            <a:r>
              <a:rPr lang="ru-RU" sz="2800" dirty="0" err="1"/>
              <a:t>қалыптастыру</a:t>
            </a:r>
            <a:r>
              <a:rPr lang="ru-RU" sz="2800" dirty="0"/>
              <a:t> </a:t>
            </a:r>
            <a:r>
              <a:rPr lang="ru-RU" sz="2800" dirty="0" err="1"/>
              <a:t>мүмкіндігі</a:t>
            </a:r>
            <a:r>
              <a:rPr lang="ru-RU" sz="2800" dirty="0"/>
              <a:t>;</a:t>
            </a:r>
          </a:p>
          <a:p>
            <a:pPr marL="0" indent="0" algn="just">
              <a:buNone/>
            </a:pPr>
            <a:r>
              <a:rPr lang="ru-RU" sz="2800" dirty="0" err="1"/>
              <a:t>Кедергі</a:t>
            </a:r>
            <a:r>
              <a:rPr lang="ru-RU" sz="2800" dirty="0"/>
              <a:t> </a:t>
            </a:r>
            <a:r>
              <a:rPr lang="ru-RU" sz="2800" dirty="0" err="1"/>
              <a:t>ортасына</a:t>
            </a:r>
            <a:r>
              <a:rPr lang="ru-RU" sz="2800" dirty="0"/>
              <a:t> </a:t>
            </a:r>
            <a:r>
              <a:rPr lang="ru-RU" sz="2800" dirty="0" err="1"/>
              <a:t>бейімделу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жабдық</a:t>
            </a:r>
            <a:r>
              <a:rPr lang="ru-RU" sz="2800" dirty="0"/>
              <a:t> </a:t>
            </a:r>
            <a:r>
              <a:rPr lang="ru-RU" sz="2800" dirty="0" err="1"/>
              <a:t>ақауларының</a:t>
            </a:r>
            <a:r>
              <a:rPr lang="ru-RU" sz="2800" dirty="0"/>
              <a:t> </a:t>
            </a:r>
            <a:r>
              <a:rPr lang="ru-RU" sz="2800" dirty="0" err="1"/>
              <a:t>орнын</a:t>
            </a:r>
            <a:r>
              <a:rPr lang="ru-RU" sz="2800" dirty="0"/>
              <a:t> </a:t>
            </a:r>
            <a:r>
              <a:rPr lang="ru-RU" sz="2800" dirty="0" err="1"/>
              <a:t>толтыру</a:t>
            </a:r>
            <a:r>
              <a:rPr lang="ru-RU" sz="2800" dirty="0"/>
              <a:t>;</a:t>
            </a:r>
          </a:p>
          <a:p>
            <a:pPr marL="0" indent="0" algn="just">
              <a:buNone/>
            </a:pPr>
            <a:r>
              <a:rPr lang="ru-RU" sz="2800" dirty="0" err="1"/>
              <a:t>Көп</a:t>
            </a:r>
            <a:r>
              <a:rPr lang="ru-RU" sz="2800" dirty="0"/>
              <a:t> </a:t>
            </a:r>
            <a:r>
              <a:rPr lang="ru-RU" sz="2800" dirty="0" err="1"/>
              <a:t>бағытты</a:t>
            </a:r>
            <a:r>
              <a:rPr lang="ru-RU" sz="2800" dirty="0"/>
              <a:t> </a:t>
            </a:r>
            <a:r>
              <a:rPr lang="ru-RU" sz="2800" dirty="0" err="1"/>
              <a:t>жұмыс</a:t>
            </a:r>
            <a:r>
              <a:rPr lang="ru-RU" sz="2800" dirty="0"/>
              <a:t> </a:t>
            </a:r>
            <a:r>
              <a:rPr lang="ru-RU" sz="2800" dirty="0" err="1"/>
              <a:t>істеу</a:t>
            </a:r>
            <a:r>
              <a:rPr lang="ru-RU" sz="2800" dirty="0"/>
              <a:t> </a:t>
            </a:r>
            <a:r>
              <a:rPr lang="ru-RU" sz="2800" dirty="0" err="1"/>
              <a:t>мүмкіндігі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68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0DD7D-21C8-47DE-E2A0-731C1B5F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Жүйенің</a:t>
            </a:r>
            <a:r>
              <a:rPr lang="ru-RU" dirty="0"/>
              <a:t> </a:t>
            </a:r>
            <a:r>
              <a:rPr lang="ru-RU" dirty="0" err="1"/>
              <a:t>кемшіліктері</a:t>
            </a:r>
            <a:r>
              <a:rPr lang="ru-RU" dirty="0"/>
              <a:t>: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6AB63D-D0C2-C388-8D72-8F9AB8C63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Конструкциялық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электрлік</a:t>
            </a:r>
            <a:r>
              <a:rPr lang="ru-RU" dirty="0"/>
              <a:t> </a:t>
            </a:r>
            <a:r>
              <a:rPr lang="ru-RU" dirty="0" err="1"/>
              <a:t>параметрлерді</a:t>
            </a:r>
            <a:r>
              <a:rPr lang="ru-RU" dirty="0"/>
              <a:t> </a:t>
            </a:r>
            <a:r>
              <a:rPr lang="ru-RU" dirty="0" err="1"/>
              <a:t>есептеудің</a:t>
            </a:r>
            <a:r>
              <a:rPr lang="ru-RU" dirty="0"/>
              <a:t> </a:t>
            </a:r>
            <a:r>
              <a:rPr lang="ru-RU" dirty="0" err="1"/>
              <a:t>күрделілігі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Есептелген</a:t>
            </a:r>
            <a:r>
              <a:rPr lang="ru-RU" dirty="0"/>
              <a:t> </a:t>
            </a:r>
            <a:r>
              <a:rPr lang="ru-RU" dirty="0" err="1"/>
              <a:t>жиіліктен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жиіліктерде</a:t>
            </a:r>
            <a:r>
              <a:rPr lang="ru-RU" dirty="0"/>
              <a:t> </a:t>
            </a:r>
            <a:r>
              <a:rPr lang="kk-KZ" dirty="0"/>
              <a:t>БД</a:t>
            </a:r>
            <a:r>
              <a:rPr lang="en-US" dirty="0"/>
              <a:t> </a:t>
            </a:r>
            <a:r>
              <a:rPr lang="ru-RU" dirty="0" err="1"/>
              <a:t>пішінінің</a:t>
            </a:r>
            <a:r>
              <a:rPr lang="ru-RU" dirty="0"/>
              <a:t> </a:t>
            </a:r>
            <a:r>
              <a:rPr lang="ru-RU" dirty="0" err="1"/>
              <a:t>бұрмалануынан</a:t>
            </a:r>
            <a:r>
              <a:rPr lang="ru-RU" dirty="0"/>
              <a:t> </a:t>
            </a:r>
            <a:r>
              <a:rPr lang="ru-RU" dirty="0" err="1"/>
              <a:t>туындаған</a:t>
            </a:r>
            <a:r>
              <a:rPr lang="ru-RU" dirty="0"/>
              <a:t> </a:t>
            </a:r>
            <a:r>
              <a:rPr lang="ru-RU" dirty="0" err="1"/>
              <a:t>жолақтың</a:t>
            </a:r>
            <a:r>
              <a:rPr lang="ru-RU" dirty="0"/>
              <a:t> </a:t>
            </a:r>
            <a:r>
              <a:rPr lang="ru-RU" dirty="0" err="1"/>
              <a:t>тарылуы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Элементтік</a:t>
            </a:r>
            <a:r>
              <a:rPr lang="ru-RU" dirty="0"/>
              <a:t> </a:t>
            </a:r>
            <a:r>
              <a:rPr lang="ru-RU" dirty="0" err="1"/>
              <a:t>базаның</a:t>
            </a:r>
            <a:r>
              <a:rPr lang="ru-RU" dirty="0"/>
              <a:t> </a:t>
            </a:r>
            <a:r>
              <a:rPr lang="ru-RU" dirty="0" err="1"/>
              <a:t>күрделілігі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қойылатын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талаптар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құны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7758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0AE0C-8632-0D0A-660C-ED8AAE92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F5D76C-2EB4-0680-D74D-96047338F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3074" name="Picture 2" descr="Вибраторная АР с механическим сканированием на частоту 106 МГц радиолокационной станции дальнего обнаружения SCR-270 (США) периода Второй мировой войны">
            <a:extLst>
              <a:ext uri="{FF2B5EF4-FFF2-40B4-BE49-F238E27FC236}">
                <a16:creationId xmlns:a16="http://schemas.microsoft.com/office/drawing/2014/main" id="{4D193AC3-0E8E-1671-618A-B8F8A2C2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4" y="116632"/>
            <a:ext cx="754833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9AB9FA-1D8B-8CED-8144-4F1D2B2385F3}"/>
              </a:ext>
            </a:extLst>
          </p:cNvPr>
          <p:cNvSpPr txBox="1"/>
          <p:nvPr/>
        </p:nvSpPr>
        <p:spPr>
          <a:xfrm>
            <a:off x="323528" y="5782683"/>
            <a:ext cx="8229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Вибраторная АР с механическим сканированием на частоту 106 МГц радиолокационной станции дальнего обнаружения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SCR-270"/>
              </a:rPr>
              <a:t>SCR-270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(США) периода Второй мировой войны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27850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38A4A-7506-E61C-2DD2-8476D6FC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B473B-106B-A29D-825B-13EFBAFD6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4098" name="Picture 2" descr="АР из четырёх спиральных антенн системы передачи телеметрической информации">
            <a:extLst>
              <a:ext uri="{FF2B5EF4-FFF2-40B4-BE49-F238E27FC236}">
                <a16:creationId xmlns:a16="http://schemas.microsoft.com/office/drawing/2014/main" id="{BCE01DA6-D996-1D16-57FC-2A89FC7C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11" y="92927"/>
            <a:ext cx="5002565" cy="66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1BFCD6-23D6-FBE1-3831-0AB59CEF8ADE}"/>
              </a:ext>
            </a:extLst>
          </p:cNvPr>
          <p:cNvSpPr txBox="1"/>
          <p:nvPr/>
        </p:nvSpPr>
        <p:spPr>
          <a:xfrm>
            <a:off x="323528" y="2090172"/>
            <a:ext cx="30963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 из четырёх спиральных антенн системы передачи телеметрической информации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28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7104F-D9F0-46F5-FA0E-D9FFD757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7DDE4-BDFF-4131-9012-289E893F3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122" name="Picture 2" descr="АР радиотелескопа Very Large Array, элементами которой являются 27 зеркальных антенн">
            <a:extLst>
              <a:ext uri="{FF2B5EF4-FFF2-40B4-BE49-F238E27FC236}">
                <a16:creationId xmlns:a16="http://schemas.microsoft.com/office/drawing/2014/main" id="{DB88DD2B-0567-EC77-178C-D3D72BF8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88640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28ED2E-55C4-0876-B06B-C01472F4672A}"/>
              </a:ext>
            </a:extLst>
          </p:cNvPr>
          <p:cNvSpPr txBox="1"/>
          <p:nvPr/>
        </p:nvSpPr>
        <p:spPr>
          <a:xfrm>
            <a:off x="1187624" y="6066201"/>
            <a:ext cx="676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 радиотелескопа 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Very Large Array"/>
              </a:rPr>
              <a:t>Very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Very Large Array"/>
              </a:rPr>
              <a:t> 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Very Large Array"/>
              </a:rPr>
              <a:t>Large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Very Large Array"/>
              </a:rPr>
              <a:t> 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Very Large Array"/>
              </a:rPr>
              <a:t>Array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элементами которой являются 27 зеркальных антенн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1199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19B38-7BE2-77D5-E468-1879B84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ФАР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758AD-9020-5637-98B8-81586FC08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Фазалық</a:t>
            </a:r>
            <a:r>
              <a:rPr lang="ru-RU" dirty="0"/>
              <a:t> антенна торы (</a:t>
            </a:r>
            <a:r>
              <a:rPr lang="kk-KZ" dirty="0"/>
              <a:t>ФАР</a:t>
            </a:r>
            <a:r>
              <a:rPr lang="en-US" dirty="0"/>
              <a:t>) - </a:t>
            </a:r>
            <a:r>
              <a:rPr lang="ru-RU" dirty="0" err="1"/>
              <a:t>сәулеленудің</a:t>
            </a:r>
            <a:r>
              <a:rPr lang="ru-RU" dirty="0"/>
              <a:t> </a:t>
            </a:r>
            <a:r>
              <a:rPr lang="ru-RU" dirty="0" err="1"/>
              <a:t>бағыты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) </a:t>
            </a:r>
            <a:r>
              <a:rPr lang="ru-RU" dirty="0" err="1"/>
              <a:t>сәйкес</a:t>
            </a:r>
            <a:r>
              <a:rPr lang="ru-RU" dirty="0"/>
              <a:t> БД-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пішіні</a:t>
            </a:r>
            <a:r>
              <a:rPr lang="ru-RU" dirty="0"/>
              <a:t> </a:t>
            </a:r>
            <a:r>
              <a:rPr lang="ru-RU" dirty="0" err="1"/>
              <a:t>токтардың</a:t>
            </a:r>
            <a:r>
              <a:rPr lang="ru-RU" dirty="0"/>
              <a:t> </a:t>
            </a:r>
            <a:r>
              <a:rPr lang="ru-RU" dirty="0" err="1"/>
              <a:t>амплитудалық-фазалық</a:t>
            </a:r>
            <a:r>
              <a:rPr lang="ru-RU" dirty="0"/>
              <a:t> </a:t>
            </a:r>
            <a:r>
              <a:rPr lang="ru-RU" dirty="0" err="1"/>
              <a:t>таралуын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элементтеріндегі</a:t>
            </a:r>
            <a:r>
              <a:rPr lang="ru-RU" dirty="0"/>
              <a:t> </a:t>
            </a:r>
            <a:r>
              <a:rPr lang="ru-RU" dirty="0" err="1"/>
              <a:t>қозу</a:t>
            </a:r>
            <a:r>
              <a:rPr lang="ru-RU" dirty="0"/>
              <a:t> </a:t>
            </a:r>
            <a:r>
              <a:rPr lang="ru-RU" dirty="0" err="1"/>
              <a:t>өрістерін</a:t>
            </a:r>
            <a:r>
              <a:rPr lang="ru-RU" dirty="0"/>
              <a:t> </a:t>
            </a:r>
            <a:r>
              <a:rPr lang="ru-RU" dirty="0" err="1"/>
              <a:t>өзгерту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антенналық</a:t>
            </a:r>
            <a:r>
              <a:rPr lang="ru-RU" dirty="0"/>
              <a:t> массив.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25840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18F03-677E-2976-FB47-AAC8CCD3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19095-52D5-E879-0A63-A8351D6D9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435656B-03EF-DB58-D90A-63B3412BC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6505"/>
            <a:ext cx="5501303" cy="59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F8AC-27A0-6904-153F-60938F30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Антенналық</a:t>
            </a:r>
            <a:r>
              <a:rPr lang="ru-RU" dirty="0"/>
              <a:t> тор (</a:t>
            </a:r>
            <a:r>
              <a:rPr lang="kk-KZ" dirty="0"/>
              <a:t>АТ</a:t>
            </a:r>
            <a:r>
              <a:rPr lang="en-US" dirty="0"/>
              <a:t>) -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ретпен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когерентті</a:t>
            </a:r>
            <a:r>
              <a:rPr lang="ru-RU" dirty="0"/>
              <a:t> </a:t>
            </a:r>
            <a:r>
              <a:rPr lang="ru-RU" dirty="0" err="1"/>
              <a:t>көздердің</a:t>
            </a:r>
            <a:r>
              <a:rPr lang="ru-RU" dirty="0"/>
              <a:t> </a:t>
            </a:r>
            <a:r>
              <a:rPr lang="ru-RU" dirty="0" err="1"/>
              <a:t>комбинациясы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қоздырылатын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сәуле</a:t>
            </a:r>
            <a:r>
              <a:rPr lang="ru-RU" dirty="0"/>
              <a:t> </a:t>
            </a:r>
            <a:r>
              <a:rPr lang="ru-RU" dirty="0" err="1"/>
              <a:t>шығаратын</a:t>
            </a:r>
            <a:r>
              <a:rPr lang="ru-RU" dirty="0"/>
              <a:t> </a:t>
            </a:r>
            <a:r>
              <a:rPr lang="ru-RU" dirty="0" err="1"/>
              <a:t>элементтердің</a:t>
            </a:r>
            <a:r>
              <a:rPr lang="ru-RU" dirty="0"/>
              <a:t> (</a:t>
            </a:r>
            <a:r>
              <a:rPr lang="ru-RU" dirty="0" err="1"/>
              <a:t>антенналардың</a:t>
            </a:r>
            <a:r>
              <a:rPr lang="ru-RU" dirty="0"/>
              <a:t>) </a:t>
            </a:r>
            <a:r>
              <a:rPr lang="ru-RU" dirty="0" err="1"/>
              <a:t>жиынтығы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47602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C7BA9-1650-E8F0-CE4E-1AB39152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6F4A9-19B8-9BE0-8373-C031840C7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901637-4170-262F-2077-E54F6493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632"/>
            <a:ext cx="8686800" cy="559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DEEEB-9F6F-C4B1-61FB-18D20813666B}"/>
              </a:ext>
            </a:extLst>
          </p:cNvPr>
          <p:cNvSpPr txBox="1"/>
          <p:nvPr/>
        </p:nvSpPr>
        <p:spPr>
          <a:xfrm>
            <a:off x="426561" y="5657671"/>
            <a:ext cx="8869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Российская радиолокационная станция метрового диапазона волн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Небо-М"/>
              </a:rPr>
              <a:t>Небо-М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оснащенная фазированной антенной решеткой. Элементами плоского излучающего полотна являются трехэлементные антенны из петлевых вибраторов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8946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DC5D5-C9CA-2627-D3C9-663F3267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71DC7-AEF9-AADD-8079-F8608EDE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Жалғыз</a:t>
            </a:r>
            <a:r>
              <a:rPr lang="ru-RU" dirty="0"/>
              <a:t> </a:t>
            </a:r>
            <a:r>
              <a:rPr lang="ru-RU" dirty="0" err="1"/>
              <a:t>антенналармен</a:t>
            </a:r>
            <a:r>
              <a:rPr lang="ru-RU" dirty="0"/>
              <a:t> </a:t>
            </a:r>
            <a:r>
              <a:rPr lang="ru-RU" dirty="0" err="1"/>
              <a:t>салыстырғанда</a:t>
            </a:r>
            <a:r>
              <a:rPr lang="ru-RU" dirty="0"/>
              <a:t>, </a:t>
            </a:r>
            <a:r>
              <a:rPr lang="en-US" dirty="0"/>
              <a:t>A</a:t>
            </a:r>
            <a:r>
              <a:rPr lang="kk-KZ" dirty="0"/>
              <a:t>Т</a:t>
            </a:r>
            <a:r>
              <a:rPr lang="en-US" dirty="0"/>
              <a:t> </a:t>
            </a:r>
            <a:r>
              <a:rPr lang="ru-RU" dirty="0"/>
              <a:t>тар </a:t>
            </a:r>
            <a:r>
              <a:rPr lang="ru-RU" dirty="0" err="1"/>
              <a:t>бағытталған</a:t>
            </a:r>
            <a:r>
              <a:rPr lang="ru-RU" dirty="0"/>
              <a:t> БД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 </a:t>
            </a:r>
            <a:r>
              <a:rPr lang="ru-RU" dirty="0" err="1"/>
              <a:t>Массивтің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элементтерінің</a:t>
            </a:r>
            <a:r>
              <a:rPr lang="ru-RU" dirty="0"/>
              <a:t> </a:t>
            </a:r>
            <a:r>
              <a:rPr lang="ru-RU" dirty="0" err="1"/>
              <a:t>радиациялық</a:t>
            </a:r>
            <a:r>
              <a:rPr lang="ru-RU" dirty="0"/>
              <a:t> </a:t>
            </a:r>
            <a:r>
              <a:rPr lang="ru-RU" dirty="0" err="1"/>
              <a:t>өрістері</a:t>
            </a:r>
            <a:r>
              <a:rPr lang="ru-RU" dirty="0"/>
              <a:t> </a:t>
            </a:r>
            <a:r>
              <a:rPr lang="ru-RU" dirty="0" err="1"/>
              <a:t>кеңістікте</a:t>
            </a:r>
            <a:r>
              <a:rPr lang="ru-RU" dirty="0"/>
              <a:t> </a:t>
            </a:r>
            <a:r>
              <a:rPr lang="ru-RU" dirty="0" err="1"/>
              <a:t>бір-біріне</a:t>
            </a:r>
            <a:r>
              <a:rPr lang="ru-RU" dirty="0"/>
              <a:t> </a:t>
            </a:r>
            <a:r>
              <a:rPr lang="ru-RU" dirty="0" err="1"/>
              <a:t>кедергі</a:t>
            </a:r>
            <a:r>
              <a:rPr lang="ru-RU" dirty="0"/>
              <a:t> (интерференция) </a:t>
            </a:r>
            <a:r>
              <a:rPr lang="ru-RU" dirty="0" err="1"/>
              <a:t>жасайды</a:t>
            </a:r>
            <a:r>
              <a:rPr lang="ru-RU" dirty="0"/>
              <a:t>: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бағыттарда</a:t>
            </a:r>
            <a:r>
              <a:rPr lang="ru-RU" dirty="0"/>
              <a:t> </a:t>
            </a:r>
            <a:r>
              <a:rPr lang="ru-RU" dirty="0" err="1"/>
              <a:t>алынған</a:t>
            </a:r>
            <a:r>
              <a:rPr lang="ru-RU" dirty="0"/>
              <a:t> </a:t>
            </a:r>
            <a:r>
              <a:rPr lang="ru-RU" dirty="0" err="1"/>
              <a:t>өріс</a:t>
            </a:r>
            <a:r>
              <a:rPr lang="ru-RU" dirty="0"/>
              <a:t> </a:t>
            </a:r>
            <a:r>
              <a:rPr lang="ru-RU" dirty="0" err="1"/>
              <a:t>көздерден</a:t>
            </a:r>
            <a:r>
              <a:rPr lang="ru-RU" dirty="0"/>
              <a:t> </a:t>
            </a:r>
            <a:r>
              <a:rPr lang="ru-RU" dirty="0" err="1"/>
              <a:t>өрістердің</a:t>
            </a:r>
            <a:r>
              <a:rPr lang="ru-RU" dirty="0"/>
              <a:t> </a:t>
            </a:r>
            <a:r>
              <a:rPr lang="ru-RU" dirty="0" err="1"/>
              <a:t>синфазалық</a:t>
            </a:r>
            <a:r>
              <a:rPr lang="ru-RU" dirty="0"/>
              <a:t> </a:t>
            </a:r>
            <a:r>
              <a:rPr lang="ru-RU" dirty="0" err="1"/>
              <a:t>қосылуы</a:t>
            </a:r>
            <a:r>
              <a:rPr lang="ru-RU" dirty="0"/>
              <a:t> </a:t>
            </a:r>
            <a:r>
              <a:rPr lang="ru-RU" dirty="0" err="1"/>
              <a:t>есебінен</a:t>
            </a:r>
            <a:r>
              <a:rPr lang="ru-RU" dirty="0"/>
              <a:t> </a:t>
            </a:r>
            <a:r>
              <a:rPr lang="ru-RU" dirty="0" err="1"/>
              <a:t>күшейеді</a:t>
            </a:r>
            <a:r>
              <a:rPr lang="ru-RU" dirty="0"/>
              <a:t>, </a:t>
            </a:r>
            <a:r>
              <a:rPr lang="ru-RU" dirty="0" err="1"/>
              <a:t>басқаларында</a:t>
            </a:r>
            <a:r>
              <a:rPr lang="ru-RU" dirty="0"/>
              <a:t>, </a:t>
            </a:r>
            <a:r>
              <a:rPr lang="ru-RU" dirty="0" err="1"/>
              <a:t>керісінше</a:t>
            </a:r>
            <a:r>
              <a:rPr lang="ru-RU" dirty="0"/>
              <a:t>, </a:t>
            </a:r>
            <a:r>
              <a:rPr lang="ru-RU" dirty="0" err="1"/>
              <a:t>әлсірейді</a:t>
            </a:r>
            <a:r>
              <a:rPr lang="ru-RU" dirty="0"/>
              <a:t>. АТ-</a:t>
            </a:r>
            <a:r>
              <a:rPr lang="ru-RU" dirty="0" err="1"/>
              <a:t>дағы</a:t>
            </a:r>
            <a:r>
              <a:rPr lang="ru-RU" dirty="0"/>
              <a:t> </a:t>
            </a:r>
            <a:r>
              <a:rPr lang="ru-RU" dirty="0" err="1"/>
              <a:t>радиаторлардың</a:t>
            </a:r>
            <a:r>
              <a:rPr lang="ru-RU" dirty="0"/>
              <a:t> (</a:t>
            </a:r>
            <a:r>
              <a:rPr lang="ru-RU" dirty="0" err="1"/>
              <a:t>антенналардың</a:t>
            </a:r>
            <a:r>
              <a:rPr lang="ru-RU" dirty="0"/>
              <a:t>) </a:t>
            </a:r>
            <a:r>
              <a:rPr lang="ru-RU" dirty="0" err="1"/>
              <a:t>орналасуы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68182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50B2F-5F0E-BA2B-6593-886E5F97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Классификациясы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2465E-1E50-EABF-8495-CF2EA9022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Эмитенттерді</a:t>
            </a:r>
            <a:r>
              <a:rPr lang="ru-RU" dirty="0"/>
              <a:t> </a:t>
            </a:r>
            <a:r>
              <a:rPr lang="ru-RU" dirty="0" err="1"/>
              <a:t>орналастыру</a:t>
            </a:r>
            <a:r>
              <a:rPr lang="ru-RU" dirty="0"/>
              <a:t> </a:t>
            </a:r>
            <a:r>
              <a:rPr lang="ru-RU" dirty="0" err="1"/>
              <a:t>тәсілі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өлшемді</a:t>
            </a:r>
            <a:r>
              <a:rPr lang="ru-RU" dirty="0"/>
              <a:t> (</a:t>
            </a:r>
            <a:r>
              <a:rPr lang="ru-RU" dirty="0" err="1"/>
              <a:t>сызықтық</a:t>
            </a:r>
            <a:r>
              <a:rPr lang="ru-RU" dirty="0"/>
              <a:t>),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өлшемді</a:t>
            </a:r>
            <a:r>
              <a:rPr lang="ru-RU" dirty="0"/>
              <a:t> (</a:t>
            </a:r>
            <a:r>
              <a:rPr lang="ru-RU" dirty="0" err="1"/>
              <a:t>жазық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өлшемді</a:t>
            </a:r>
            <a:r>
              <a:rPr lang="ru-RU" dirty="0"/>
              <a:t> (</a:t>
            </a:r>
            <a:r>
              <a:rPr lang="ru-RU" dirty="0" err="1"/>
              <a:t>беттік</a:t>
            </a:r>
            <a:r>
              <a:rPr lang="ru-RU" dirty="0"/>
              <a:t>) АТ-лар.</a:t>
            </a:r>
          </a:p>
          <a:p>
            <a:pPr marL="0" indent="0">
              <a:buNone/>
            </a:pP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таралғандары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сызықтыдан</a:t>
            </a:r>
            <a:r>
              <a:rPr lang="ru-RU" dirty="0"/>
              <a:t> - </a:t>
            </a:r>
            <a:r>
              <a:rPr lang="ru-RU" dirty="0" err="1"/>
              <a:t>түзу</a:t>
            </a:r>
            <a:r>
              <a:rPr lang="ru-RU" dirty="0"/>
              <a:t> </a:t>
            </a:r>
            <a:r>
              <a:rPr lang="ru-RU" dirty="0" err="1"/>
              <a:t>сызықты</a:t>
            </a:r>
            <a:r>
              <a:rPr lang="ru-RU" dirty="0"/>
              <a:t>, </a:t>
            </a:r>
            <a:r>
              <a:rPr lang="ru-RU" dirty="0" err="1"/>
              <a:t>доғалық</a:t>
            </a:r>
            <a:r>
              <a:rPr lang="ru-RU" dirty="0"/>
              <a:t>, </a:t>
            </a:r>
            <a:r>
              <a:rPr lang="ru-RU" dirty="0" err="1"/>
              <a:t>сақина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жазықтықтан</a:t>
            </a:r>
            <a:r>
              <a:rPr lang="ru-RU" dirty="0"/>
              <a:t> – </a:t>
            </a:r>
            <a:r>
              <a:rPr lang="ru-RU" dirty="0" err="1"/>
              <a:t>төртбұрышты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үшбұрышты</a:t>
            </a:r>
            <a:r>
              <a:rPr lang="ru-RU" dirty="0"/>
              <a:t> торы бар</a:t>
            </a:r>
            <a:r>
              <a:rPr lang="kk-KZ" dirty="0"/>
              <a:t> </a:t>
            </a:r>
            <a:r>
              <a:rPr lang="ru-RU" dirty="0"/>
              <a:t>АТ-лар;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көлемдіктен</a:t>
            </a:r>
            <a:r>
              <a:rPr lang="ru-RU" dirty="0"/>
              <a:t> - ​​</a:t>
            </a:r>
            <a:r>
              <a:rPr lang="ru-RU" dirty="0" err="1"/>
              <a:t>цилиндрлік</a:t>
            </a:r>
            <a:r>
              <a:rPr lang="ru-RU" dirty="0"/>
              <a:t>, </a:t>
            </a:r>
            <a:r>
              <a:rPr lang="ru-RU" dirty="0" err="1"/>
              <a:t>конустық</a:t>
            </a:r>
            <a:r>
              <a:rPr lang="ru-RU" dirty="0"/>
              <a:t>, </a:t>
            </a:r>
            <a:r>
              <a:rPr lang="ru-RU" dirty="0" err="1"/>
              <a:t>сфералық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5053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14725-36B7-1789-A926-1DC10069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81B8479-2942-73FC-992F-85D0B344C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3133003"/>
            <a:ext cx="7571798" cy="2016224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77441D-CCEE-EA1B-32DF-98F55CD7B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7" y="448072"/>
            <a:ext cx="8920946" cy="21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0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02E97-6B45-62BE-DEF7-FD5128AD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CC96F-C499-3E78-7659-F988D5884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57C970-81D5-D3D8-BA9E-C3F0A7DCC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00200"/>
            <a:ext cx="8661492" cy="31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9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CB0C6-7FD5-9D37-BB58-B84D0C92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4" y="620688"/>
            <a:ext cx="8229600" cy="157018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err="1"/>
              <a:t>Элементтер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қашықтық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: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қашықтықтағы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қашықтықтағы</a:t>
            </a:r>
            <a:r>
              <a:rPr lang="ru-RU" dirty="0"/>
              <a:t> </a:t>
            </a:r>
            <a:r>
              <a:rPr lang="en-US" dirty="0"/>
              <a:t>A</a:t>
            </a:r>
            <a:r>
              <a:rPr lang="kk-KZ" dirty="0"/>
              <a:t>Т</a:t>
            </a:r>
            <a:r>
              <a:rPr lang="en-US" dirty="0"/>
              <a:t>.</a:t>
            </a:r>
            <a:br>
              <a:rPr lang="en-US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63B20-B257-AFC4-CD03-091685D56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44416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en-US" dirty="0"/>
              <a:t>AR-</a:t>
            </a:r>
            <a:r>
              <a:rPr lang="ru-RU" dirty="0" err="1"/>
              <a:t>дағы</a:t>
            </a:r>
            <a:r>
              <a:rPr lang="ru-RU" dirty="0"/>
              <a:t> </a:t>
            </a:r>
            <a:r>
              <a:rPr lang="ru-RU" dirty="0" err="1"/>
              <a:t>көршілес</a:t>
            </a:r>
            <a:r>
              <a:rPr lang="ru-RU" dirty="0"/>
              <a:t> </a:t>
            </a:r>
            <a:r>
              <a:rPr lang="ru-RU" dirty="0" err="1"/>
              <a:t>элементтер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қашықтық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тор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өзгеріссіз</a:t>
            </a:r>
            <a:r>
              <a:rPr lang="ru-RU" dirty="0"/>
              <a:t> </a:t>
            </a:r>
            <a:r>
              <a:rPr lang="ru-RU" dirty="0" err="1"/>
              <a:t>қалса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торды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қашықтықтан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атайды</a:t>
            </a:r>
            <a:r>
              <a:rPr lang="ru-RU" dirty="0"/>
              <a:t>.</a:t>
            </a:r>
          </a:p>
          <a:p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қашықтықта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сызықтық</a:t>
            </a:r>
            <a:r>
              <a:rPr lang="ru-RU" dirty="0"/>
              <a:t> </a:t>
            </a:r>
            <a:r>
              <a:rPr lang="ru-RU" dirty="0" err="1"/>
              <a:t>торда</a:t>
            </a:r>
            <a:r>
              <a:rPr lang="ru-RU" dirty="0"/>
              <a:t> </a:t>
            </a:r>
            <a:r>
              <a:rPr lang="ru-RU" dirty="0" err="1"/>
              <a:t>элементтер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қашықтық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заңға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кездейсоқ</a:t>
            </a:r>
            <a:r>
              <a:rPr lang="ru-RU" dirty="0"/>
              <a:t> </a:t>
            </a:r>
            <a:r>
              <a:rPr lang="ru-RU" dirty="0" err="1"/>
              <a:t>өзгереді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96392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8085E-D40A-0DB7-05C7-303E798C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Элементтердің</a:t>
            </a:r>
            <a:r>
              <a:rPr lang="ru-RU" dirty="0"/>
              <a:t> </a:t>
            </a:r>
            <a:r>
              <a:rPr lang="ru-RU" dirty="0" err="1"/>
              <a:t>қозу</a:t>
            </a:r>
            <a:r>
              <a:rPr lang="ru-RU" dirty="0"/>
              <a:t> (</a:t>
            </a:r>
            <a:r>
              <a:rPr lang="ru-RU" dirty="0" err="1"/>
              <a:t>қуаттандыру</a:t>
            </a:r>
            <a:r>
              <a:rPr lang="ru-RU" dirty="0"/>
              <a:t>) </a:t>
            </a:r>
            <a:r>
              <a:rPr lang="ru-RU" dirty="0" err="1"/>
              <a:t>түрі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:</a:t>
            </a:r>
            <a:br>
              <a:rPr lang="ru-RU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FEB1-234C-4B33-07AC-BA7429563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−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амплитудалы</a:t>
            </a:r>
            <a:r>
              <a:rPr lang="ru-RU" dirty="0"/>
              <a:t> АТ (</a:t>
            </a:r>
            <a:r>
              <a:rPr lang="ru-RU" dirty="0" err="1"/>
              <a:t>элементтердегі</a:t>
            </a:r>
            <a:r>
              <a:rPr lang="ru-RU" dirty="0"/>
              <a:t> </a:t>
            </a:r>
            <a:r>
              <a:rPr lang="ru-RU" dirty="0" err="1"/>
              <a:t>токтардың</a:t>
            </a:r>
            <a:r>
              <a:rPr lang="ru-RU" dirty="0"/>
              <a:t> </a:t>
            </a:r>
            <a:r>
              <a:rPr lang="ru-RU" dirty="0" err="1"/>
              <a:t>амплитудалары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тең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амплитудалық</a:t>
            </a:r>
            <a:r>
              <a:rPr lang="ru-RU" dirty="0"/>
              <a:t> АТ (массив </a:t>
            </a:r>
            <a:r>
              <a:rPr lang="ru-RU" dirty="0" err="1"/>
              <a:t>элементтеріндегі</a:t>
            </a:r>
            <a:r>
              <a:rPr lang="ru-RU" dirty="0"/>
              <a:t> </a:t>
            </a:r>
            <a:r>
              <a:rPr lang="ru-RU" dirty="0" err="1"/>
              <a:t>токтардың</a:t>
            </a:r>
            <a:r>
              <a:rPr lang="ru-RU" dirty="0"/>
              <a:t> </a:t>
            </a:r>
            <a:r>
              <a:rPr lang="ru-RU" dirty="0" err="1"/>
              <a:t>амплитудасы</a:t>
            </a:r>
            <a:r>
              <a:rPr lang="ru-RU" dirty="0"/>
              <a:t> </a:t>
            </a:r>
            <a:r>
              <a:rPr lang="ru-RU" dirty="0" err="1"/>
              <a:t>таңдалған</a:t>
            </a:r>
            <a:r>
              <a:rPr lang="ru-RU" dirty="0"/>
              <a:t> </a:t>
            </a:r>
            <a:r>
              <a:rPr lang="ru-RU" dirty="0" err="1"/>
              <a:t>заңға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өзгереді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− </a:t>
            </a:r>
            <a:r>
              <a:rPr lang="ru-RU" dirty="0" err="1"/>
              <a:t>сызықтық-фазалы</a:t>
            </a:r>
            <a:r>
              <a:rPr lang="ru-RU" dirty="0"/>
              <a:t> АТ (</a:t>
            </a:r>
            <a:r>
              <a:rPr lang="ru-RU" dirty="0" err="1"/>
              <a:t>эмиттердегі</a:t>
            </a:r>
            <a:r>
              <a:rPr lang="ru-RU" dirty="0"/>
              <a:t> ток </a:t>
            </a:r>
            <a:r>
              <a:rPr lang="ru-RU" dirty="0" err="1"/>
              <a:t>фазалары</a:t>
            </a:r>
            <a:r>
              <a:rPr lang="ru-RU" dirty="0"/>
              <a:t> </a:t>
            </a:r>
            <a:r>
              <a:rPr lang="ru-RU" dirty="0" err="1"/>
              <a:t>сызықтық</a:t>
            </a:r>
            <a:r>
              <a:rPr lang="ru-RU" dirty="0"/>
              <a:t> </a:t>
            </a:r>
            <a:r>
              <a:rPr lang="ru-RU" dirty="0" err="1"/>
              <a:t>заңға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өзгереді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− </a:t>
            </a:r>
            <a:r>
              <a:rPr lang="ru-RU" dirty="0" err="1"/>
              <a:t>синфазалық</a:t>
            </a:r>
            <a:r>
              <a:rPr lang="ru-RU" dirty="0"/>
              <a:t> АТ (</a:t>
            </a:r>
            <a:r>
              <a:rPr lang="ru-RU" dirty="0" err="1"/>
              <a:t>эмиттердегі</a:t>
            </a:r>
            <a:r>
              <a:rPr lang="ru-RU" dirty="0"/>
              <a:t> </a:t>
            </a:r>
            <a:r>
              <a:rPr lang="ru-RU" dirty="0" err="1"/>
              <a:t>токтардың</a:t>
            </a:r>
            <a:r>
              <a:rPr lang="ru-RU" dirty="0"/>
              <a:t> </a:t>
            </a:r>
            <a:r>
              <a:rPr lang="ru-RU" dirty="0" err="1"/>
              <a:t>фазалары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).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52592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496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Классификациясы</vt:lpstr>
      <vt:lpstr>Презентация PowerPoint</vt:lpstr>
      <vt:lpstr>Презентация PowerPoint</vt:lpstr>
      <vt:lpstr>Элементтер арасындағы қашықтық бойынша: бірдей қашықтықтағы және бірдей емес қашықтықтағы AТ. </vt:lpstr>
      <vt:lpstr>Элементтердің қозу (қуаттандыру) түрі бойынша: </vt:lpstr>
      <vt:lpstr>Кеңістікте максималды сәулелену (қабылдау) бағыты бойынша: </vt:lpstr>
      <vt:lpstr>Презентация PowerPoint</vt:lpstr>
      <vt:lpstr>AТ-лар басқа антенналарға қарағанда бірқатар артықшылықтарға ие: </vt:lpstr>
      <vt:lpstr>Жүйенің кемшіліктері:</vt:lpstr>
      <vt:lpstr>Презентация PowerPoint</vt:lpstr>
      <vt:lpstr>Презентация PowerPoint</vt:lpstr>
      <vt:lpstr>Презентация PowerPoint</vt:lpstr>
      <vt:lpstr>ФАР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HIMERA</dc:creator>
  <cp:lastModifiedBy>beibit</cp:lastModifiedBy>
  <cp:revision>28</cp:revision>
  <dcterms:created xsi:type="dcterms:W3CDTF">2021-09-22T15:01:52Z</dcterms:created>
  <dcterms:modified xsi:type="dcterms:W3CDTF">2022-11-17T12:42:42Z</dcterms:modified>
</cp:coreProperties>
</file>